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lacial Indifference" panose="020B0604020202020204" charset="0"/>
      <p:regular r:id="rId10"/>
    </p:embeddedFont>
    <p:embeddedFont>
      <p:font typeface="Glacial Indifference Bold" panose="020B0604020202020204" charset="0"/>
      <p:regular r:id="rId11"/>
    </p:embeddedFont>
    <p:embeddedFont>
      <p:font typeface="Glacial Indifference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1" autoAdjust="0"/>
    <p:restoredTop sz="94622" autoAdjust="0"/>
  </p:normalViewPr>
  <p:slideViewPr>
    <p:cSldViewPr>
      <p:cViewPr>
        <p:scale>
          <a:sx n="50" d="100"/>
          <a:sy n="50" d="100"/>
        </p:scale>
        <p:origin x="4416" y="17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gif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9.sv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0.gi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sv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25060564" h="14109620">
                <a:moveTo>
                  <a:pt x="25060564" y="0"/>
                </a:moveTo>
                <a:lnTo>
                  <a:pt x="0" y="0"/>
                </a:lnTo>
                <a:lnTo>
                  <a:pt x="0" y="14109620"/>
                </a:lnTo>
                <a:lnTo>
                  <a:pt x="25060564" y="14109620"/>
                </a:lnTo>
                <a:lnTo>
                  <a:pt x="25060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594" t="-23427" r="-5441" b="-137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353607">
            <a:off x="9562952" y="5149041"/>
            <a:ext cx="13413251" cy="6140482"/>
          </a:xfrm>
          <a:custGeom>
            <a:avLst/>
            <a:gdLst/>
            <a:ahLst/>
            <a:cxnLst/>
            <a:rect l="l" t="t" r="r" b="b"/>
            <a:pathLst>
              <a:path w="13413251" h="6140482">
                <a:moveTo>
                  <a:pt x="0" y="0"/>
                </a:moveTo>
                <a:lnTo>
                  <a:pt x="13413251" y="0"/>
                </a:lnTo>
                <a:lnTo>
                  <a:pt x="13413251" y="6140482"/>
                </a:lnTo>
                <a:lnTo>
                  <a:pt x="0" y="614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33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195415" y="2945224"/>
            <a:ext cx="4396570" cy="439655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941044" y="5967210"/>
            <a:ext cx="979528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635341" y="7560996"/>
            <a:ext cx="1086280" cy="1086280"/>
          </a:xfrm>
          <a:custGeom>
            <a:avLst/>
            <a:gdLst/>
            <a:ahLst/>
            <a:cxnLst/>
            <a:rect l="l" t="t" r="r" b="b"/>
            <a:pathLst>
              <a:path w="1086280" h="1086280">
                <a:moveTo>
                  <a:pt x="0" y="0"/>
                </a:moveTo>
                <a:lnTo>
                  <a:pt x="1086280" y="0"/>
                </a:lnTo>
                <a:lnTo>
                  <a:pt x="1086280" y="1086280"/>
                </a:lnTo>
                <a:lnTo>
                  <a:pt x="0" y="1086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20186" y="7472797"/>
            <a:ext cx="1964078" cy="1174479"/>
          </a:xfrm>
          <a:custGeom>
            <a:avLst/>
            <a:gdLst/>
            <a:ahLst/>
            <a:cxnLst/>
            <a:rect l="l" t="t" r="r" b="b"/>
            <a:pathLst>
              <a:path w="1964078" h="1174479">
                <a:moveTo>
                  <a:pt x="0" y="0"/>
                </a:moveTo>
                <a:lnTo>
                  <a:pt x="1964078" y="0"/>
                </a:lnTo>
                <a:lnTo>
                  <a:pt x="1964078" y="1174479"/>
                </a:lnTo>
                <a:lnTo>
                  <a:pt x="0" y="1174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63944" y="3569161"/>
            <a:ext cx="9349481" cy="214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AFAFA"/>
                </a:solidFill>
                <a:latin typeface="Glacial Indifference Bold"/>
              </a:rPr>
              <a:t>Using Bitcoin for Financial Transactions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3944" y="6205335"/>
            <a:ext cx="5827896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AFAFA"/>
                </a:solidFill>
                <a:latin typeface="Glacial Indifference"/>
              </a:rPr>
              <a:t>Risks and Concerns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63139" y="7688199"/>
            <a:ext cx="3438120" cy="831874"/>
            <a:chOff x="0" y="0"/>
            <a:chExt cx="4584160" cy="11091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584160" cy="60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AFAFA"/>
                  </a:solidFill>
                  <a:latin typeface="Glacial Indifference Bold"/>
                </a:rPr>
                <a:t>Josh Hatfield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10980" y="716189"/>
              <a:ext cx="3562200" cy="392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AFAFA"/>
                  </a:solidFill>
                  <a:latin typeface="Glacial Indifference"/>
                </a:rPr>
                <a:t>INFO-I 330   |   Section 9663 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6910" y="7579642"/>
            <a:ext cx="1631039" cy="12186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7639050" cy="10287000"/>
          </a:xfrm>
          <a:custGeom>
            <a:avLst/>
            <a:gdLst/>
            <a:ahLst/>
            <a:cxnLst/>
            <a:rect l="l" t="t" r="r" b="b"/>
            <a:pathLst>
              <a:path w="29934177" h="16829209">
                <a:moveTo>
                  <a:pt x="29934177" y="0"/>
                </a:moveTo>
                <a:lnTo>
                  <a:pt x="0" y="0"/>
                </a:lnTo>
                <a:lnTo>
                  <a:pt x="0" y="16829210"/>
                </a:lnTo>
                <a:lnTo>
                  <a:pt x="29934177" y="16829210"/>
                </a:lnTo>
                <a:lnTo>
                  <a:pt x="299341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2" t="-51243" r="-291858" b="-1235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6000"/>
          </a:blip>
          <a:srcRect/>
          <a:stretch>
            <a:fillRect/>
          </a:stretch>
        </p:blipFill>
        <p:spPr>
          <a:xfrm>
            <a:off x="-1232484" y="4227616"/>
            <a:ext cx="4827168" cy="482716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8495513" y="3699470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06040" y="395891"/>
            <a:ext cx="7011733" cy="4537004"/>
          </a:xfrm>
          <a:custGeom>
            <a:avLst/>
            <a:gdLst/>
            <a:ahLst/>
            <a:cxnLst/>
            <a:rect l="l" t="t" r="r" b="b"/>
            <a:pathLst>
              <a:path w="7011733" h="4537004">
                <a:moveTo>
                  <a:pt x="0" y="0"/>
                </a:moveTo>
                <a:lnTo>
                  <a:pt x="7011733" y="0"/>
                </a:lnTo>
                <a:lnTo>
                  <a:pt x="7011733" y="4537004"/>
                </a:lnTo>
                <a:lnTo>
                  <a:pt x="0" y="4537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74406" y="880430"/>
            <a:ext cx="973955" cy="973955"/>
          </a:xfrm>
          <a:custGeom>
            <a:avLst/>
            <a:gdLst/>
            <a:ahLst/>
            <a:cxnLst/>
            <a:rect l="l" t="t" r="r" b="b"/>
            <a:pathLst>
              <a:path w="973955" h="973955">
                <a:moveTo>
                  <a:pt x="0" y="0"/>
                </a:moveTo>
                <a:lnTo>
                  <a:pt x="973955" y="0"/>
                </a:lnTo>
                <a:lnTo>
                  <a:pt x="973955" y="973956"/>
                </a:lnTo>
                <a:lnTo>
                  <a:pt x="0" y="973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69881" y="5395951"/>
            <a:ext cx="6904257" cy="4350270"/>
          </a:xfrm>
          <a:custGeom>
            <a:avLst/>
            <a:gdLst/>
            <a:ahLst/>
            <a:cxnLst/>
            <a:rect l="l" t="t" r="r" b="b"/>
            <a:pathLst>
              <a:path w="6904257" h="4350270">
                <a:moveTo>
                  <a:pt x="0" y="0"/>
                </a:moveTo>
                <a:lnTo>
                  <a:pt x="6904257" y="0"/>
                </a:lnTo>
                <a:lnTo>
                  <a:pt x="6904257" y="4350270"/>
                </a:lnTo>
                <a:lnTo>
                  <a:pt x="0" y="4350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649161" y="3022917"/>
            <a:ext cx="7693439" cy="183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Due to decentralization, Sybil attacks can lower the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51% hashrate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 pool for control of a blockchain, thereby blocking transactions or committing double-spending (Sultanik et al., 2022)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5864" y="386366"/>
            <a:ext cx="7762230" cy="195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Overview and Security Risks</a:t>
            </a:r>
          </a:p>
        </p:txBody>
      </p:sp>
      <p:sp>
        <p:nvSpPr>
          <p:cNvPr id="10" name="Freeform 10"/>
          <p:cNvSpPr/>
          <p:nvPr/>
        </p:nvSpPr>
        <p:spPr>
          <a:xfrm>
            <a:off x="8495513" y="5901756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49161" y="5225203"/>
            <a:ext cx="7403267" cy="183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Oracles relay deterministic functions based on external conditions; can be exploited to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bypass slippage checks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 and alter price calculations (Federal Bureau of Investigation, 2022)</a:t>
            </a:r>
          </a:p>
        </p:txBody>
      </p:sp>
      <p:sp>
        <p:nvSpPr>
          <p:cNvPr id="12" name="Freeform 12"/>
          <p:cNvSpPr/>
          <p:nvPr/>
        </p:nvSpPr>
        <p:spPr>
          <a:xfrm>
            <a:off x="8495513" y="8104042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649161" y="7427489"/>
            <a:ext cx="7403267" cy="183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There will always be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exploits 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in the mathematical code making up blockchains such as ECDSA randomness or CVE-2022-21449 (Wang et al., 2020)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0575" y="4834678"/>
            <a:ext cx="5873750" cy="26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1. 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How Does Blockchain Work? (n.d.). G2 Crowd. Retrieved November 3, 2022, from https://learn.g2.com/trends/blockchain-security?utm_source=Twitter&amp;amp;utm_medium=Social&amp;amp;utm_campaign=mktg_DT_trends&amp;amp;review_source=mktg.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0575" y="9727171"/>
            <a:ext cx="5873750" cy="26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2. 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Percentage of value stolen by attack type, 2020 - 2022 Q1. (n.d.). Chainalysis. Retrieved November 3, 2022, from https://blog.chainalysis.com/reports/2022-defi-hacks/.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2482" y="386366"/>
            <a:ext cx="7762230" cy="195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Environmental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Concerns</a:t>
            </a:r>
          </a:p>
        </p:txBody>
      </p:sp>
      <p:sp>
        <p:nvSpPr>
          <p:cNvPr id="3" name="Freeform 3"/>
          <p:cNvSpPr/>
          <p:nvPr/>
        </p:nvSpPr>
        <p:spPr>
          <a:xfrm>
            <a:off x="10626725" y="-1"/>
            <a:ext cx="7661275" cy="10287001"/>
          </a:xfrm>
          <a:custGeom>
            <a:avLst/>
            <a:gdLst/>
            <a:ahLst/>
            <a:cxnLst/>
            <a:rect l="l" t="t" r="r" b="b"/>
            <a:pathLst>
              <a:path w="18996797" h="10685698">
                <a:moveTo>
                  <a:pt x="0" y="0"/>
                </a:moveTo>
                <a:lnTo>
                  <a:pt x="18996797" y="0"/>
                </a:lnTo>
                <a:lnTo>
                  <a:pt x="18996797" y="10685698"/>
                </a:lnTo>
                <a:lnTo>
                  <a:pt x="0" y="1068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" t="-2071" r="-147958" b="-1805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6000"/>
          </a:blip>
          <a:srcRect/>
          <a:stretch>
            <a:fillRect/>
          </a:stretch>
        </p:blipFill>
        <p:spPr>
          <a:xfrm>
            <a:off x="15715893" y="5486400"/>
            <a:ext cx="152400" cy="1524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30003" y="3692025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4"/>
                </a:lnTo>
                <a:lnTo>
                  <a:pt x="0" y="515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003" y="880430"/>
            <a:ext cx="1628743" cy="973955"/>
          </a:xfrm>
          <a:custGeom>
            <a:avLst/>
            <a:gdLst/>
            <a:ahLst/>
            <a:cxnLst/>
            <a:rect l="l" t="t" r="r" b="b"/>
            <a:pathLst>
              <a:path w="1628743" h="973955">
                <a:moveTo>
                  <a:pt x="0" y="0"/>
                </a:moveTo>
                <a:lnTo>
                  <a:pt x="1628743" y="0"/>
                </a:lnTo>
                <a:lnTo>
                  <a:pt x="1628743" y="973956"/>
                </a:lnTo>
                <a:lnTo>
                  <a:pt x="0" y="973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0003" y="6355101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0003" y="8332576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4"/>
                </a:lnTo>
                <a:lnTo>
                  <a:pt x="0" y="515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01083" y="537700"/>
            <a:ext cx="6935405" cy="4253386"/>
          </a:xfrm>
          <a:custGeom>
            <a:avLst/>
            <a:gdLst/>
            <a:ahLst/>
            <a:cxnLst/>
            <a:rect l="l" t="t" r="r" b="b"/>
            <a:pathLst>
              <a:path w="6935405" h="4253386">
                <a:moveTo>
                  <a:pt x="0" y="0"/>
                </a:moveTo>
                <a:lnTo>
                  <a:pt x="6935405" y="0"/>
                </a:lnTo>
                <a:lnTo>
                  <a:pt x="6935405" y="4253386"/>
                </a:lnTo>
                <a:lnTo>
                  <a:pt x="0" y="4253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10833" y="5170132"/>
            <a:ext cx="6904271" cy="4569970"/>
          </a:xfrm>
          <a:custGeom>
            <a:avLst/>
            <a:gdLst/>
            <a:ahLst/>
            <a:cxnLst/>
            <a:rect l="l" t="t" r="r" b="b"/>
            <a:pathLst>
              <a:path w="6904271" h="4569970">
                <a:moveTo>
                  <a:pt x="0" y="0"/>
                </a:moveTo>
                <a:lnTo>
                  <a:pt x="6904271" y="0"/>
                </a:lnTo>
                <a:lnTo>
                  <a:pt x="6904271" y="4569970"/>
                </a:lnTo>
                <a:lnTo>
                  <a:pt x="0" y="456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983650" y="3015471"/>
            <a:ext cx="7693439" cy="228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Bitcoin consumes approximately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0.55% of global electricity production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, roughly equivalent to countries like Sweden or Malaysia (Cambridge Center for Alternative Finance, 2021, as cited in Carter, 2021)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3650" y="5678548"/>
            <a:ext cx="7403267" cy="183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China's crackdown has led to more unconventional methods outside of its hydropower plants; natural gas now contributes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31% of electricity mix </a:t>
            </a:r>
            <a:r>
              <a:rPr lang="en-US" sz="2799">
                <a:solidFill>
                  <a:srgbClr val="000000"/>
                </a:solidFill>
                <a:latin typeface="Glacial Indifference"/>
              </a:rPr>
              <a:t>in China (Hinsdale, 2022)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3650" y="7884557"/>
            <a:ext cx="7403267" cy="137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Although relationally chaotic and nonlinear, there seems to similar trends between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prices and electricity consumption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 (Maiti, 2022)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70777" y="9721052"/>
            <a:ext cx="5996017" cy="26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4.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 Maiti, M. (2022). Bitcoin prices and total bitcoin energy consumptions [Nov-10 to Oct-21]. ScienceDirect. Retrieved November 3, 2022, from https://www.sciencedirect.com/science/article/pii/S259005442200015X.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70777" y="4772036"/>
            <a:ext cx="6135717" cy="38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3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. Küfeoğlu, S., &amp; Özkuran, M. (2019). Minimum and profitable maximum energy consumption of bitcoin mining. Cambridge Working Papers in Economics. Retrieved November 3, 2022, from https://www.repository.cam.ac.uk/bitstream/handle/1810/294129/cwpe1948.pdf?sequence=1.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5638798"/>
            <a:ext cx="18288000" cy="4648202"/>
          </a:xfrm>
          <a:custGeom>
            <a:avLst/>
            <a:gdLst/>
            <a:ahLst/>
            <a:cxnLst/>
            <a:rect l="l" t="t" r="r" b="b"/>
            <a:pathLst>
              <a:path w="21546444" h="12119875">
                <a:moveTo>
                  <a:pt x="0" y="0"/>
                </a:moveTo>
                <a:lnTo>
                  <a:pt x="21546444" y="0"/>
                </a:lnTo>
                <a:lnTo>
                  <a:pt x="21546444" y="12119875"/>
                </a:lnTo>
                <a:lnTo>
                  <a:pt x="0" y="12119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909" t="-160743" r="-8909" b="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55" y="272347"/>
            <a:ext cx="1631039" cy="121860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964775" y="2368168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4"/>
                </a:lnTo>
                <a:lnTo>
                  <a:pt x="0" y="515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4775" y="4104258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01243" y="2368168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4"/>
                </a:lnTo>
                <a:lnTo>
                  <a:pt x="0" y="515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77032" y="4104258"/>
            <a:ext cx="515804" cy="515804"/>
          </a:xfrm>
          <a:custGeom>
            <a:avLst/>
            <a:gdLst/>
            <a:ahLst/>
            <a:cxnLst/>
            <a:rect l="l" t="t" r="r" b="b"/>
            <a:pathLst>
              <a:path w="515804" h="515804">
                <a:moveTo>
                  <a:pt x="0" y="0"/>
                </a:moveTo>
                <a:lnTo>
                  <a:pt x="515804" y="0"/>
                </a:lnTo>
                <a:lnTo>
                  <a:pt x="515804" y="515805"/>
                </a:lnTo>
                <a:lnTo>
                  <a:pt x="0" y="51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84528" y="5830668"/>
            <a:ext cx="5534513" cy="4293191"/>
          </a:xfrm>
          <a:custGeom>
            <a:avLst/>
            <a:gdLst/>
            <a:ahLst/>
            <a:cxnLst/>
            <a:rect l="l" t="t" r="r" b="b"/>
            <a:pathLst>
              <a:path w="5534513" h="4293191">
                <a:moveTo>
                  <a:pt x="0" y="0"/>
                </a:moveTo>
                <a:lnTo>
                  <a:pt x="5534513" y="0"/>
                </a:lnTo>
                <a:lnTo>
                  <a:pt x="5534513" y="4293191"/>
                </a:lnTo>
                <a:lnTo>
                  <a:pt x="0" y="4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93413" y="5825257"/>
            <a:ext cx="7475069" cy="4290460"/>
          </a:xfrm>
          <a:custGeom>
            <a:avLst/>
            <a:gdLst/>
            <a:ahLst/>
            <a:cxnLst/>
            <a:rect l="l" t="t" r="r" b="b"/>
            <a:pathLst>
              <a:path w="7475069" h="4290460">
                <a:moveTo>
                  <a:pt x="0" y="0"/>
                </a:moveTo>
                <a:lnTo>
                  <a:pt x="7475069" y="0"/>
                </a:lnTo>
                <a:lnTo>
                  <a:pt x="7475069" y="4290460"/>
                </a:lnTo>
                <a:lnTo>
                  <a:pt x="0" y="429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96757" y="386366"/>
            <a:ext cx="6680274" cy="98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Economic Factors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8422" y="1919950"/>
            <a:ext cx="7433110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Intraday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volatility is extreme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 compared to ETF and index funds like the S&amp;P500 (Sarkodie et al., 2022)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8422" y="3656040"/>
            <a:ext cx="7025578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Nearly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80% of all the Bitcoin supply is illiquid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; this creates economic buy-side crises (Schultze-Kraft, 2020)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54890" y="1919950"/>
            <a:ext cx="6646276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Decentralization indicates that entities like banks or governments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cannot insure </a:t>
            </a:r>
            <a:r>
              <a:rPr lang="en-US" sz="2799">
                <a:solidFill>
                  <a:srgbClr val="1A1A1A"/>
                </a:solidFill>
                <a:latin typeface="Glacial Indifference"/>
              </a:rPr>
              <a:t>losses from stolen or legitimate transactions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54890" y="3656040"/>
            <a:ext cx="6940675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Glacial Indifference"/>
              </a:rPr>
              <a:t>Being dependent on electricity, the value proposition relies on whether the Bitcoin </a:t>
            </a:r>
            <a:r>
              <a:rPr lang="en-US" sz="2799">
                <a:solidFill>
                  <a:srgbClr val="455598"/>
                </a:solidFill>
                <a:latin typeface="Glacial Indifference Bold"/>
              </a:rPr>
              <a:t>price outweighs the mining costs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9518" y="6312952"/>
            <a:ext cx="1341185" cy="178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5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. Sarkodie, S. A., Ahmed, M. Y., &amp;amp; Leirvik, T. (2022). Logarithm of daily high and low bitcoin prices. ScienceDirect. Retrieved November 3, 2022, from https://www.sciencedirect.com/science/article/pii/S1544612322002264#:~:text=We%20find%20that%20bitcoin%20trade,footprint%20in%20the%20long%20run.&amp;amp;text=A%20dynamic%20shock%20in%20trade,carbon%20footprint%20by%20almost%2050%25.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76100" y="6312952"/>
            <a:ext cx="1293488" cy="107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Glacial Indifference Italics"/>
              </a:rPr>
              <a:t>Figure 6</a:t>
            </a:r>
            <a:r>
              <a:rPr lang="en-US" sz="800">
                <a:solidFill>
                  <a:srgbClr val="FFFFFF"/>
                </a:solidFill>
                <a:latin typeface="Glacial Indifference"/>
              </a:rPr>
              <a:t>. Heeg, K., &amp;amp; Schultze-Kraft, R. (2020). Bitcoin: Liquid and Illiquid Supply. Glassnode Insights - On-Chain Market Intelligence. Retrieved November 3, 2022, from https://insights.glassnode.com/bitcoin-liquid-supply/.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775" y="395891"/>
            <a:ext cx="1170160" cy="946766"/>
          </a:xfrm>
          <a:custGeom>
            <a:avLst/>
            <a:gdLst/>
            <a:ahLst/>
            <a:cxnLst/>
            <a:rect l="l" t="t" r="r" b="b"/>
            <a:pathLst>
              <a:path w="1170160" h="946766">
                <a:moveTo>
                  <a:pt x="0" y="0"/>
                </a:moveTo>
                <a:lnTo>
                  <a:pt x="1170160" y="0"/>
                </a:lnTo>
                <a:lnTo>
                  <a:pt x="1170160" y="946766"/>
                </a:lnTo>
                <a:lnTo>
                  <a:pt x="0" y="94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91982" y="386366"/>
            <a:ext cx="66802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4775" y="4627421"/>
            <a:ext cx="1629452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1. 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How Does Blockchain Work? (n.d.). G2 Crowd. Retrieved November 3, 2022, from https://learn.g2.com/trends/blockchain-security?utm_source=Twitter&amp;utm_medium=Social&amp;utm_campaign=mktg_DT_trends&amp;review_source=mktg.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4775" y="3223084"/>
            <a:ext cx="162945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Federal Bureau of Investigation. (2022, August). </a:t>
            </a: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Cyber Criminals Increasingly Exploit Vulnerabilities in Decentralized Finance Platforms to Obtain Cryptocurrency, Causing Investors to Lose Money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. (I-082922-PSA). https://www.ic3.gov/Media/Y2022/PSA220829#foot1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4775" y="6111416"/>
            <a:ext cx="15741650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2. 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Percentage of value stolen by attack type, 2020 - 2022 Q1. (n.d.). Chainalysis. Retrieved November 3, 2022, from https://blog.chainalysis.com/reports/2022-defi-hacks/.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775" y="7204886"/>
            <a:ext cx="1629452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3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. Küfeoğlu, S., &amp; Özkuran, M. (2019). Minimum and profitable maximum energy consumption of bitcoin mining. Cambridge Working Papers in Economics. Retrieved November 3, 2022, from https://www.repository.cam.ac.uk/bitstream/handle/1810/294129/cwpe1948.pdf?sequence=1.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4775" y="8688880"/>
            <a:ext cx="1629452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4.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 Maiti, M. (2022). Bitcoin prices and total bitcoin energy consumptions [Nov-10 to Oct-21]. ScienceDirect. Retrieved November 3, 2022, from https://www.sciencedirect.com/science/article/pii/S259005442200015X.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4775" y="2156284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Carter, N. (2021, May 5). How Much Energy Does Bitcoin Actually Consume? Harvard Business Review. Retrieved November 4, 2022, from https://hbr.org/2021/05/how-much-energy-does-bitcoin-actually-consume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775" y="395891"/>
            <a:ext cx="1170160" cy="946766"/>
          </a:xfrm>
          <a:custGeom>
            <a:avLst/>
            <a:gdLst/>
            <a:ahLst/>
            <a:cxnLst/>
            <a:rect l="l" t="t" r="r" b="b"/>
            <a:pathLst>
              <a:path w="1170160" h="946766">
                <a:moveTo>
                  <a:pt x="0" y="0"/>
                </a:moveTo>
                <a:lnTo>
                  <a:pt x="1170160" y="0"/>
                </a:lnTo>
                <a:lnTo>
                  <a:pt x="1170160" y="946766"/>
                </a:lnTo>
                <a:lnTo>
                  <a:pt x="0" y="94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91982" y="386366"/>
            <a:ext cx="86614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References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4775" y="3981450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6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. Heeg, K., &amp; Schultze-Kraft, R. (2020). Bitcoin: Liquid and Illiquid Supply. Glassnode Insights - On-Chain Market Intelligence. Retrieved November 3, 2022, from https://insights.glassnode.com/bitcoin-liquid-supply/.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4775" y="1831933"/>
            <a:ext cx="16294525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Figure 5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. Sarkodie, S. A., Ahmed, M. Y., &amp; Leirvik, T. (2022). Logarithm of daily high and low bitcoin prices. ScienceDirect. Retrieved November 3, 2022, from https://www.sciencedirect.com/science/article/pii/S1544612322002264#:~:text=We%20find%20that%20bitcoin%20trade,footprint%20in%20the%20long%20run.&amp;text=A%20dynamic%20shock%20in%20trade,carbon%20footprint%20by%20almost%2050%25.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4775" y="5048250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Hinsdale, J. (2022, May 4).</a:t>
            </a: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 Cryptocurrency's Dirty Secret: Energy Consumption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. State of the Planet. Retrieved November 4, 2022, from https://news.climate.columbia.edu/2022/05/04/cryptocurrency-energy/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775" y="6115050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Maiti, M. (2022). Dynamics of bitcoin prices and energy consumption. </a:t>
            </a: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Chaos, Solitons &amp; Fractals: X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, 9, 1–5. https://doi.org/10.1016/j.csfx.2022.100086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4775" y="7181850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Sarkodie, S. A., Ahmed, M. Y., &amp; Leirvik, T. (2022). Trade volume affects bitcoin energy consumption and carbon footprint. </a:t>
            </a:r>
            <a:r>
              <a:rPr lang="en-US" sz="2400">
                <a:solidFill>
                  <a:srgbClr val="000000"/>
                </a:solidFill>
                <a:latin typeface="Glacial Indifference Italics"/>
              </a:rPr>
              <a:t>Finance Research Letters</a:t>
            </a:r>
            <a:r>
              <a:rPr lang="en-US" sz="2400">
                <a:solidFill>
                  <a:srgbClr val="000000"/>
                </a:solidFill>
                <a:latin typeface="Glacial Indifference"/>
              </a:rPr>
              <a:t>, 48, 1–8. https://doi.org/10.1016/j.frl.2022.102977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4775" y="8248650"/>
            <a:ext cx="16294525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Sultanik, E., Remie, A., Manzano, F., Brunson, T., Moelius, S., Kilmer, E., Myers, M., Amir, T., &amp; Schriner, S. (2022). [Report HR001120C0084]. Are Blockchains Decentralized? Unintended Centralities in Distributed Ledgers (pp. 1–26). New York, NY: Trail of Bits. Retrieved November 3, 2022, from https://assets-global.website-files.com/5fd11235b3950c2c1a3b6df4/62af6c641a672b3329b9a480_Unintended_Centralities_in_Distributed_Ledgers.pdf.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775" y="395891"/>
            <a:ext cx="1170160" cy="946766"/>
          </a:xfrm>
          <a:custGeom>
            <a:avLst/>
            <a:gdLst/>
            <a:ahLst/>
            <a:cxnLst/>
            <a:rect l="l" t="t" r="r" b="b"/>
            <a:pathLst>
              <a:path w="1170160" h="946766">
                <a:moveTo>
                  <a:pt x="0" y="0"/>
                </a:moveTo>
                <a:lnTo>
                  <a:pt x="1170160" y="0"/>
                </a:lnTo>
                <a:lnTo>
                  <a:pt x="1170160" y="946766"/>
                </a:lnTo>
                <a:lnTo>
                  <a:pt x="0" y="94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91982" y="386366"/>
            <a:ext cx="86614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A1A1A"/>
                </a:solidFill>
                <a:latin typeface="Glacial Indifference Bold"/>
              </a:rPr>
              <a:t>References (cont.)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4775" y="2924175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Wang, Z., Yu, H., Zhang, Z., Piao, J., &amp; Liu, J. (2020). ECDSA weak randomness in Bitcoin. Future Generation Computer Systems, 102, 507–513. https://doi.org/10.1016/j.future.2019.08.034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4775" y="1857375"/>
            <a:ext cx="162945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A1A1A"/>
                </a:solidFill>
                <a:latin typeface="Glacial Indifference"/>
              </a:rPr>
              <a:t>Schultze-Kraft, R. (2020, December 29). </a:t>
            </a:r>
            <a:r>
              <a:rPr lang="en-US" sz="2400">
                <a:solidFill>
                  <a:srgbClr val="1A1A1A"/>
                </a:solidFill>
                <a:latin typeface="Glacial Indifference Italics"/>
              </a:rPr>
              <a:t>78% of the Bitcoin Supply is Not Liquid</a:t>
            </a:r>
            <a:r>
              <a:rPr lang="en-US" sz="2400">
                <a:solidFill>
                  <a:srgbClr val="1A1A1A"/>
                </a:solidFill>
                <a:latin typeface="Glacial Indifference"/>
              </a:rPr>
              <a:t>. Glassnode Insights - On-Chain Market Intelligence. Retrieved November 3, 2022, from https://insights.glassnode.com/bitcoin-liquid-supply/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1"/>
          </a:xfrm>
          <a:custGeom>
            <a:avLst/>
            <a:gdLst/>
            <a:ahLst/>
            <a:cxnLst/>
            <a:rect l="l" t="t" r="r" b="b"/>
            <a:pathLst>
              <a:path w="23295900" h="13977540">
                <a:moveTo>
                  <a:pt x="0" y="0"/>
                </a:moveTo>
                <a:lnTo>
                  <a:pt x="23295900" y="0"/>
                </a:lnTo>
                <a:lnTo>
                  <a:pt x="23295900" y="13977540"/>
                </a:lnTo>
                <a:lnTo>
                  <a:pt x="0" y="1397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690" t="-16735" r="-13694" b="-1914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</a:blip>
          <a:srcRect/>
          <a:stretch>
            <a:fillRect/>
          </a:stretch>
        </p:blipFill>
        <p:spPr>
          <a:xfrm>
            <a:off x="12915884" y="448929"/>
            <a:ext cx="9436131" cy="94361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999"/>
          </a:blip>
          <a:srcRect/>
          <a:stretch>
            <a:fillRect/>
          </a:stretch>
        </p:blipFill>
        <p:spPr>
          <a:xfrm>
            <a:off x="-4064016" y="448929"/>
            <a:ext cx="9436131" cy="94361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62885" y="4357754"/>
            <a:ext cx="7762230" cy="15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39"/>
              </a:lnSpc>
            </a:pPr>
            <a:r>
              <a:rPr lang="en-US" sz="10199">
                <a:solidFill>
                  <a:srgbClr val="FFFFFF"/>
                </a:solidFill>
                <a:latin typeface="Glacial Indifference Bold"/>
              </a:rPr>
              <a:t>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1430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Glacial Indifference Bold</vt:lpstr>
      <vt:lpstr>Glacial Indifference Italics</vt:lpstr>
      <vt:lpstr>Glacial Indifference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topical_consultation_bitcoin_risks</dc:title>
  <cp:lastModifiedBy>Hatfield, Josh</cp:lastModifiedBy>
  <cp:revision>2</cp:revision>
  <dcterms:created xsi:type="dcterms:W3CDTF">2006-08-16T00:00:00Z</dcterms:created>
  <dcterms:modified xsi:type="dcterms:W3CDTF">2024-02-15T19:56:03Z</dcterms:modified>
  <dc:identifier>DAFQ6gzquGA</dc:identifier>
</cp:coreProperties>
</file>